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66" r:id="rId3"/>
    <p:sldId id="279" r:id="rId4"/>
    <p:sldId id="281" r:id="rId5"/>
    <p:sldId id="275" r:id="rId6"/>
    <p:sldId id="276" r:id="rId7"/>
    <p:sldId id="278" r:id="rId8"/>
    <p:sldId id="277" r:id="rId9"/>
    <p:sldId id="280" r:id="rId10"/>
    <p:sldId id="282" r:id="rId11"/>
    <p:sldId id="273" r:id="rId1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19">
          <p15:clr>
            <a:srgbClr val="A4A3A4"/>
          </p15:clr>
        </p15:guide>
        <p15:guide id="2" pos="2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9" d="100"/>
          <a:sy n="119" d="100"/>
        </p:scale>
        <p:origin x="-1504" y="-112"/>
      </p:cViewPr>
      <p:guideLst>
        <p:guide orient="horz" pos="3019"/>
        <p:guide pos="224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600BF3-2D0D-D24A-85AB-24F3DB89A5E5}" type="datetimeFigureOut">
              <a:rPr lang="sv-SE" smtClean="0"/>
              <a:t>15-12-14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9E6F8C-2DC8-964E-A927-5C6F668F6494}" type="slidenum">
              <a:rPr lang="sv-SE" smtClean="0"/>
              <a:t>‹Nr.›</a:t>
            </a:fld>
            <a:endParaRPr lang="sv-SE"/>
          </a:p>
        </p:txBody>
      </p:sp>
    </p:spTree>
    <p:extLst>
      <p:ext uri="{BB962C8B-B14F-4D97-AF65-F5344CB8AC3E}">
        <p14:creationId xmlns:p14="http://schemas.microsoft.com/office/powerpoint/2010/main" val="2418929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23A03-9542-AF46-AAC4-6895C7761B4A}" type="datetimeFigureOut">
              <a:rPr lang="sv-SE" smtClean="0"/>
              <a:t>15-12-14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34B85-0C97-7A4F-84AA-35B955B31077}" type="slidenum">
              <a:rPr lang="sv-SE" smtClean="0"/>
              <a:t>‹Nr.›</a:t>
            </a:fld>
            <a:endParaRPr lang="sv-SE"/>
          </a:p>
        </p:txBody>
      </p:sp>
    </p:spTree>
    <p:extLst>
      <p:ext uri="{BB962C8B-B14F-4D97-AF65-F5344CB8AC3E}">
        <p14:creationId xmlns:p14="http://schemas.microsoft.com/office/powerpoint/2010/main" val="8946802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jettbild">
    <p:spTree>
      <p:nvGrpSpPr>
        <p:cNvPr id="1" name=""/>
        <p:cNvGrpSpPr/>
        <p:nvPr/>
      </p:nvGrpSpPr>
      <p:grpSpPr>
        <a:xfrm>
          <a:off x="0" y="0"/>
          <a:ext cx="0" cy="0"/>
          <a:chOff x="0" y="0"/>
          <a:chExt cx="0" cy="0"/>
        </a:xfrm>
      </p:grpSpPr>
      <p:pic>
        <p:nvPicPr>
          <p:cNvPr id="3" name="Bildobjekt 2" descr="Bakgrundsdekor.jpg"/>
          <p:cNvPicPr>
            <a:picLocks noChangeAspect="1"/>
          </p:cNvPicPr>
          <p:nvPr userDrawn="1"/>
        </p:nvPicPr>
        <p:blipFill rotWithShape="1">
          <a:blip r:embed="rId2">
            <a:extLst>
              <a:ext uri="{28A0092B-C50C-407E-A947-70E740481C1C}">
                <a14:useLocalDpi xmlns:a14="http://schemas.microsoft.com/office/drawing/2010/main" val="0"/>
              </a:ext>
            </a:extLst>
          </a:blip>
          <a:srcRect b="5067"/>
          <a:stretch/>
        </p:blipFill>
        <p:spPr>
          <a:xfrm>
            <a:off x="0" y="444498"/>
            <a:ext cx="9144000" cy="6134102"/>
          </a:xfrm>
          <a:prstGeom prst="rect">
            <a:avLst/>
          </a:prstGeom>
        </p:spPr>
      </p:pic>
      <p:sp>
        <p:nvSpPr>
          <p:cNvPr id="2" name="Rubrik 1"/>
          <p:cNvSpPr>
            <a:spLocks noGrp="1"/>
          </p:cNvSpPr>
          <p:nvPr>
            <p:ph type="ctrTitle" hasCustomPrompt="1"/>
          </p:nvPr>
        </p:nvSpPr>
        <p:spPr>
          <a:xfrm>
            <a:off x="973665" y="2327989"/>
            <a:ext cx="7168445" cy="1470025"/>
          </a:xfrm>
        </p:spPr>
        <p:txBody>
          <a:bodyPr>
            <a:normAutofit/>
          </a:bodyPr>
          <a:lstStyle>
            <a:lvl1pPr algn="l">
              <a:defRPr sz="6000" b="1">
                <a:solidFill>
                  <a:schemeClr val="bg1"/>
                </a:solidFill>
              </a:defRPr>
            </a:lvl1pPr>
          </a:lstStyle>
          <a:p>
            <a:r>
              <a:rPr lang="sv-SE" dirty="0" smtClean="0"/>
              <a:t>Rubrik</a:t>
            </a:r>
            <a:endParaRPr lang="sv-SE" dirty="0"/>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6" name="Platshållare för bildnummer 5"/>
          <p:cNvSpPr>
            <a:spLocks noGrp="1"/>
          </p:cNvSpPr>
          <p:nvPr>
            <p:ph type="sldNum" sz="quarter" idx="12"/>
          </p:nvPr>
        </p:nvSpPr>
        <p:spPr/>
        <p:txBody>
          <a:bodyPr/>
          <a:lstStyle/>
          <a:p>
            <a:fld id="{35C186A9-F6F3-2448-8B59-9AB8357FE6FB}" type="slidenum">
              <a:rPr lang="sv-SE" smtClean="0"/>
              <a:t>‹Nr.›</a:t>
            </a:fld>
            <a:endParaRPr lang="sv-SE"/>
          </a:p>
        </p:txBody>
      </p:sp>
    </p:spTree>
    <p:extLst>
      <p:ext uri="{BB962C8B-B14F-4D97-AF65-F5344CB8AC3E}">
        <p14:creationId xmlns:p14="http://schemas.microsoft.com/office/powerpoint/2010/main" val="19264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 och tex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73666" y="1015656"/>
            <a:ext cx="7210778" cy="1470025"/>
          </a:xfrm>
        </p:spPr>
        <p:txBody>
          <a:bodyPr/>
          <a:lstStyle>
            <a:lvl1pPr algn="l">
              <a:defRPr b="1"/>
            </a:lvl1pPr>
          </a:lstStyle>
          <a:p>
            <a:r>
              <a:rPr lang="sv-SE" dirty="0" smtClean="0"/>
              <a:t>Rubrik</a:t>
            </a:r>
            <a:endParaRPr lang="sv-SE" dirty="0"/>
          </a:p>
        </p:txBody>
      </p:sp>
      <p:sp>
        <p:nvSpPr>
          <p:cNvPr id="3" name="Underrubrik 2"/>
          <p:cNvSpPr>
            <a:spLocks noGrp="1"/>
          </p:cNvSpPr>
          <p:nvPr>
            <p:ph type="subTitle" idx="1" hasCustomPrompt="1"/>
          </p:nvPr>
        </p:nvSpPr>
        <p:spPr>
          <a:xfrm>
            <a:off x="973666" y="2348101"/>
            <a:ext cx="7210778"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Text</a:t>
            </a:r>
            <a:endParaRPr lang="sv-SE" dirty="0"/>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6" name="Platshållare för bildnummer 5"/>
          <p:cNvSpPr>
            <a:spLocks noGrp="1"/>
          </p:cNvSpPr>
          <p:nvPr>
            <p:ph type="sldNum" sz="quarter" idx="12"/>
          </p:nvPr>
        </p:nvSpPr>
        <p:spPr/>
        <p:txBody>
          <a:bodyPr/>
          <a:lstStyle/>
          <a:p>
            <a:fld id="{35C186A9-F6F3-2448-8B59-9AB8357FE6FB}" type="slidenum">
              <a:rPr lang="sv-SE" smtClean="0"/>
              <a:t>‹Nr.›</a:t>
            </a:fld>
            <a:endParaRPr lang="sv-SE"/>
          </a:p>
        </p:txBody>
      </p:sp>
    </p:spTree>
    <p:extLst>
      <p:ext uri="{BB962C8B-B14F-4D97-AF65-F5344CB8AC3E}">
        <p14:creationId xmlns:p14="http://schemas.microsoft.com/office/powerpoint/2010/main" val="420797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73666" y="1015656"/>
            <a:ext cx="3400778" cy="1470025"/>
          </a:xfrm>
        </p:spPr>
        <p:txBody>
          <a:bodyPr/>
          <a:lstStyle>
            <a:lvl1pPr algn="l">
              <a:defRPr b="1"/>
            </a:lvl1pPr>
          </a:lstStyle>
          <a:p>
            <a:r>
              <a:rPr lang="sv-SE" dirty="0" smtClean="0"/>
              <a:t>Rubrik</a:t>
            </a:r>
            <a:endParaRPr lang="sv-SE" dirty="0"/>
          </a:p>
        </p:txBody>
      </p:sp>
      <p:sp>
        <p:nvSpPr>
          <p:cNvPr id="3" name="Underrubrik 2"/>
          <p:cNvSpPr>
            <a:spLocks noGrp="1"/>
          </p:cNvSpPr>
          <p:nvPr>
            <p:ph type="subTitle" idx="1" hasCustomPrompt="1"/>
          </p:nvPr>
        </p:nvSpPr>
        <p:spPr>
          <a:xfrm>
            <a:off x="973666" y="2348101"/>
            <a:ext cx="3400778" cy="376201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Text</a:t>
            </a:r>
            <a:endParaRPr lang="sv-SE" dirty="0"/>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6" name="Platshållare för bildnummer 5"/>
          <p:cNvSpPr>
            <a:spLocks noGrp="1"/>
          </p:cNvSpPr>
          <p:nvPr>
            <p:ph type="sldNum" sz="quarter" idx="12"/>
          </p:nvPr>
        </p:nvSpPr>
        <p:spPr/>
        <p:txBody>
          <a:bodyPr/>
          <a:lstStyle/>
          <a:p>
            <a:fld id="{35C186A9-F6F3-2448-8B59-9AB8357FE6FB}" type="slidenum">
              <a:rPr lang="sv-SE" smtClean="0"/>
              <a:t>‹Nr.›</a:t>
            </a:fld>
            <a:endParaRPr lang="sv-SE"/>
          </a:p>
        </p:txBody>
      </p:sp>
      <p:sp>
        <p:nvSpPr>
          <p:cNvPr id="7" name="Platshållare för bild 2"/>
          <p:cNvSpPr>
            <a:spLocks noGrp="1"/>
          </p:cNvSpPr>
          <p:nvPr>
            <p:ph type="pic" idx="13"/>
          </p:nvPr>
        </p:nvSpPr>
        <p:spPr>
          <a:xfrm>
            <a:off x="4613274" y="465667"/>
            <a:ext cx="4530726" cy="60743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a:p>
        </p:txBody>
      </p:sp>
    </p:spTree>
    <p:extLst>
      <p:ext uri="{BB962C8B-B14F-4D97-AF65-F5344CB8AC3E}">
        <p14:creationId xmlns:p14="http://schemas.microsoft.com/office/powerpoint/2010/main" val="133881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73665" y="1015656"/>
            <a:ext cx="7210777" cy="1470025"/>
          </a:xfrm>
        </p:spPr>
        <p:txBody>
          <a:bodyPr/>
          <a:lstStyle>
            <a:lvl1pPr algn="l">
              <a:defRPr b="1"/>
            </a:lvl1pPr>
          </a:lstStyle>
          <a:p>
            <a:r>
              <a:rPr lang="sv-SE" dirty="0" smtClean="0"/>
              <a:t>Rubrik</a:t>
            </a:r>
            <a:endParaRPr lang="sv-SE" dirty="0"/>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6" name="Platshållare för bildnummer 5"/>
          <p:cNvSpPr>
            <a:spLocks noGrp="1"/>
          </p:cNvSpPr>
          <p:nvPr>
            <p:ph type="sldNum" sz="quarter" idx="12"/>
          </p:nvPr>
        </p:nvSpPr>
        <p:spPr/>
        <p:txBody>
          <a:bodyPr/>
          <a:lstStyle/>
          <a:p>
            <a:fld id="{35C186A9-F6F3-2448-8B59-9AB8357FE6FB}" type="slidenum">
              <a:rPr lang="sv-SE" smtClean="0"/>
              <a:t>‹Nr.›</a:t>
            </a:fld>
            <a:endParaRPr lang="sv-SE"/>
          </a:p>
        </p:txBody>
      </p:sp>
      <p:sp>
        <p:nvSpPr>
          <p:cNvPr id="7" name="Platshållare för bild 2"/>
          <p:cNvSpPr>
            <a:spLocks noGrp="1"/>
          </p:cNvSpPr>
          <p:nvPr>
            <p:ph type="pic" idx="13"/>
          </p:nvPr>
        </p:nvSpPr>
        <p:spPr>
          <a:xfrm>
            <a:off x="973666" y="2485681"/>
            <a:ext cx="7210777" cy="3624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Dra bilden till platshållaren eller klicka på ikonen för att lägga till den</a:t>
            </a:r>
            <a:endParaRPr lang="sv-SE" dirty="0"/>
          </a:p>
        </p:txBody>
      </p:sp>
    </p:spTree>
    <p:extLst>
      <p:ext uri="{BB962C8B-B14F-4D97-AF65-F5344CB8AC3E}">
        <p14:creationId xmlns:p14="http://schemas.microsoft.com/office/powerpoint/2010/main" val="285776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001889" y="5376333"/>
            <a:ext cx="7182555" cy="566738"/>
          </a:xfrm>
        </p:spPr>
        <p:txBody>
          <a:bodyPr anchor="b"/>
          <a:lstStyle>
            <a:lvl1pPr algn="l">
              <a:defRPr sz="2000" b="0"/>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001889" y="1244600"/>
            <a:ext cx="718255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Dra bilden till platshållaren eller klicka på ikonen för att lägga till den</a:t>
            </a:r>
            <a:endParaRPr lang="sv-SE" dirty="0"/>
          </a:p>
        </p:txBody>
      </p:sp>
      <p:sp>
        <p:nvSpPr>
          <p:cNvPr id="5" name="Platshållare för datum 4"/>
          <p:cNvSpPr>
            <a:spLocks noGrp="1"/>
          </p:cNvSpPr>
          <p:nvPr>
            <p:ph type="dt" sz="half" idx="10"/>
          </p:nvPr>
        </p:nvSpPr>
        <p:spPr/>
        <p:txBody>
          <a:bodyPr/>
          <a:lstStyle/>
          <a:p>
            <a:fld id="{9A360BE8-C4C0-4F44-80E5-A851ABC21794}" type="datetime1">
              <a:rPr lang="sv-SE" smtClean="0"/>
              <a:t>15-12-14</a:t>
            </a:fld>
            <a:endParaRPr lang="sv-SE"/>
          </a:p>
        </p:txBody>
      </p:sp>
      <p:sp>
        <p:nvSpPr>
          <p:cNvPr id="7" name="Platshållare för bildnummer 6"/>
          <p:cNvSpPr>
            <a:spLocks noGrp="1"/>
          </p:cNvSpPr>
          <p:nvPr>
            <p:ph type="sldNum" sz="quarter" idx="12"/>
          </p:nvPr>
        </p:nvSpPr>
        <p:spPr/>
        <p:txBody>
          <a:bodyPr/>
          <a:lstStyle/>
          <a:p>
            <a:fld id="{35C186A9-F6F3-2448-8B59-9AB8357FE6FB}" type="slidenum">
              <a:rPr lang="sv-SE" smtClean="0"/>
              <a:t>‹Nr.›</a:t>
            </a:fld>
            <a:endParaRPr lang="sv-SE"/>
          </a:p>
        </p:txBody>
      </p:sp>
    </p:spTree>
    <p:extLst>
      <p:ext uri="{BB962C8B-B14F-4D97-AF65-F5344CB8AC3E}">
        <p14:creationId xmlns:p14="http://schemas.microsoft.com/office/powerpoint/2010/main" val="39373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B722F61-006E-B14A-BCE1-11AA9345A888}" type="datetime1">
              <a:rPr lang="sv-SE" smtClean="0"/>
              <a:t>15-12-14</a:t>
            </a:fld>
            <a:endParaRPr lang="sv-SE"/>
          </a:p>
        </p:txBody>
      </p:sp>
      <p:sp>
        <p:nvSpPr>
          <p:cNvPr id="4" name="Platshållare för bildnummer 3"/>
          <p:cNvSpPr>
            <a:spLocks noGrp="1"/>
          </p:cNvSpPr>
          <p:nvPr>
            <p:ph type="sldNum" sz="quarter" idx="12"/>
          </p:nvPr>
        </p:nvSpPr>
        <p:spPr/>
        <p:txBody>
          <a:bodyPr/>
          <a:lstStyle/>
          <a:p>
            <a:fld id="{35C186A9-F6F3-2448-8B59-9AB8357FE6FB}" type="slidenum">
              <a:rPr lang="sv-SE" smtClean="0"/>
              <a:t>‹Nr.›</a:t>
            </a:fld>
            <a:endParaRPr lang="sv-SE"/>
          </a:p>
        </p:txBody>
      </p:sp>
    </p:spTree>
    <p:extLst>
      <p:ext uri="{BB962C8B-B14F-4D97-AF65-F5344CB8AC3E}">
        <p14:creationId xmlns:p14="http://schemas.microsoft.com/office/powerpoint/2010/main" val="2883090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9"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descr="Footer.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540018"/>
            <a:ext cx="9144000" cy="317982"/>
          </a:xfrm>
          <a:prstGeom prst="rect">
            <a:avLst/>
          </a:prstGeom>
        </p:spPr>
      </p:pic>
      <p:sp>
        <p:nvSpPr>
          <p:cNvPr id="2" name="Platshållare för rubrik 1"/>
          <p:cNvSpPr>
            <a:spLocks noGrp="1"/>
          </p:cNvSpPr>
          <p:nvPr>
            <p:ph type="title"/>
          </p:nvPr>
        </p:nvSpPr>
        <p:spPr>
          <a:xfrm>
            <a:off x="457200" y="1911527"/>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3302000"/>
            <a:ext cx="8229600" cy="28241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540018"/>
            <a:ext cx="939800" cy="336678"/>
          </a:xfrm>
          <a:prstGeom prst="rect">
            <a:avLst/>
          </a:prstGeom>
        </p:spPr>
        <p:txBody>
          <a:bodyPr vert="horz" lIns="91440" tIns="45720" rIns="91440" bIns="45720" rtlCol="0" anchor="ctr"/>
          <a:lstStyle>
            <a:lvl1pPr algn="l">
              <a:defRPr sz="1000" b="1">
                <a:solidFill>
                  <a:schemeClr val="bg1"/>
                </a:solidFill>
              </a:defRPr>
            </a:lvl1pPr>
          </a:lstStyle>
          <a:p>
            <a:fld id="{AED03A18-0066-6F4C-A3A6-78F6D373564B}" type="datetime1">
              <a:rPr lang="sv-SE" smtClean="0"/>
              <a:t>15-12-14</a:t>
            </a:fld>
            <a:endParaRPr lang="sv-SE" dirty="0"/>
          </a:p>
        </p:txBody>
      </p:sp>
      <p:sp>
        <p:nvSpPr>
          <p:cNvPr id="6" name="Platshållare för bildnummer 5"/>
          <p:cNvSpPr>
            <a:spLocks noGrp="1"/>
          </p:cNvSpPr>
          <p:nvPr>
            <p:ph type="sldNum" sz="quarter" idx="4"/>
          </p:nvPr>
        </p:nvSpPr>
        <p:spPr>
          <a:xfrm>
            <a:off x="1397000" y="6540018"/>
            <a:ext cx="587022" cy="336678"/>
          </a:xfrm>
          <a:prstGeom prst="rect">
            <a:avLst/>
          </a:prstGeom>
        </p:spPr>
        <p:txBody>
          <a:bodyPr vert="horz" lIns="91440" tIns="45720" rIns="91440" bIns="45720" rtlCol="0" anchor="ctr"/>
          <a:lstStyle>
            <a:lvl1pPr algn="r">
              <a:defRPr sz="1000" b="1">
                <a:solidFill>
                  <a:schemeClr val="bg1"/>
                </a:solidFill>
              </a:defRPr>
            </a:lvl1pPr>
          </a:lstStyle>
          <a:p>
            <a:fld id="{35C186A9-F6F3-2448-8B59-9AB8357FE6FB}" type="slidenum">
              <a:rPr lang="sv-SE" smtClean="0"/>
              <a:pPr/>
              <a:t>‹Nr.›</a:t>
            </a:fld>
            <a:endParaRPr lang="sv-SE" dirty="0"/>
          </a:p>
        </p:txBody>
      </p:sp>
      <p:pic>
        <p:nvPicPr>
          <p:cNvPr id="8" name="Bildobjekt 7" descr="Header.deko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458132"/>
          </a:xfrm>
          <a:prstGeom prst="rect">
            <a:avLst/>
          </a:prstGeom>
        </p:spPr>
      </p:pic>
    </p:spTree>
    <p:extLst>
      <p:ext uri="{BB962C8B-B14F-4D97-AF65-F5344CB8AC3E}">
        <p14:creationId xmlns:p14="http://schemas.microsoft.com/office/powerpoint/2010/main" val="200892729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8" r:id="rId3"/>
    <p:sldLayoutId id="2147483659" r:id="rId4"/>
    <p:sldLayoutId id="2147483657" r:id="rId5"/>
    <p:sldLayoutId id="2147483655" r:id="rId6"/>
  </p:sldLayoutIdLst>
  <p:hf hdr="0" ft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Där företag växer och människor trivs.</a:t>
            </a:r>
            <a:endParaRPr lang="sv-SE" dirty="0"/>
          </a:p>
        </p:txBody>
      </p:sp>
      <p:sp>
        <p:nvSpPr>
          <p:cNvPr id="3" name="Platshållare för datum 2"/>
          <p:cNvSpPr>
            <a:spLocks noGrp="1"/>
          </p:cNvSpPr>
          <p:nvPr>
            <p:ph type="dt" sz="half" idx="10"/>
          </p:nvPr>
        </p:nvSpPr>
        <p:spPr/>
        <p:txBody>
          <a:bodyPr/>
          <a:lstStyle/>
          <a:p>
            <a:fld id="{41294475-016C-AE4E-98FA-F1B4730925E1}" type="datetime1">
              <a:rPr lang="sv-SE" smtClean="0"/>
              <a:t>15-12-14</a:t>
            </a:fld>
            <a:endParaRPr lang="sv-SE"/>
          </a:p>
        </p:txBody>
      </p:sp>
      <p:sp>
        <p:nvSpPr>
          <p:cNvPr id="4" name="Platshållare för bildnummer 3"/>
          <p:cNvSpPr>
            <a:spLocks noGrp="1"/>
          </p:cNvSpPr>
          <p:nvPr>
            <p:ph type="sldNum" sz="quarter" idx="12"/>
          </p:nvPr>
        </p:nvSpPr>
        <p:spPr/>
        <p:txBody>
          <a:bodyPr/>
          <a:lstStyle/>
          <a:p>
            <a:fld id="{35C186A9-F6F3-2448-8B59-9AB8357FE6FB}" type="slidenum">
              <a:rPr lang="sv-SE" smtClean="0"/>
              <a:t>1</a:t>
            </a:fld>
            <a:endParaRPr lang="sv-SE"/>
          </a:p>
        </p:txBody>
      </p:sp>
    </p:spTree>
    <p:extLst>
      <p:ext uri="{BB962C8B-B14F-4D97-AF65-F5344CB8AC3E}">
        <p14:creationId xmlns:p14="http://schemas.microsoft.com/office/powerpoint/2010/main" val="1127042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B722F61-006E-B14A-BCE1-11AA9345A888}" type="datetime1">
              <a:rPr lang="sv-SE" smtClean="0"/>
              <a:t>15-12-14</a:t>
            </a:fld>
            <a:endParaRPr lang="sv-SE"/>
          </a:p>
        </p:txBody>
      </p:sp>
      <p:sp>
        <p:nvSpPr>
          <p:cNvPr id="3" name="Platshållare för bildnummer 2"/>
          <p:cNvSpPr>
            <a:spLocks noGrp="1"/>
          </p:cNvSpPr>
          <p:nvPr>
            <p:ph type="sldNum" sz="quarter" idx="12"/>
          </p:nvPr>
        </p:nvSpPr>
        <p:spPr/>
        <p:txBody>
          <a:bodyPr/>
          <a:lstStyle/>
          <a:p>
            <a:fld id="{35C186A9-F6F3-2448-8B59-9AB8357FE6FB}" type="slidenum">
              <a:rPr lang="sv-SE" smtClean="0"/>
              <a:t>10</a:t>
            </a:fld>
            <a:endParaRPr lang="sv-SE"/>
          </a:p>
        </p:txBody>
      </p:sp>
      <p:pic>
        <p:nvPicPr>
          <p:cNvPr id="7" name="Bildobjekt 6" descr="Skandinavi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368" y="495734"/>
            <a:ext cx="4255261" cy="6016671"/>
          </a:xfrm>
          <a:prstGeom prst="rect">
            <a:avLst/>
          </a:prstGeom>
        </p:spPr>
      </p:pic>
      <p:sp>
        <p:nvSpPr>
          <p:cNvPr id="9" name="Platshållare för innehåll 1"/>
          <p:cNvSpPr txBox="1">
            <a:spLocks/>
          </p:cNvSpPr>
          <p:nvPr/>
        </p:nvSpPr>
        <p:spPr>
          <a:xfrm>
            <a:off x="511775" y="1490274"/>
            <a:ext cx="5517486" cy="12036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sv-SE" altLang="sv-SE" dirty="0" smtClean="0">
                <a:ea typeface="ＭＳ Ｐゴシック" panose="020B0600070205080204" pitchFamily="34" charset="-128"/>
              </a:rPr>
              <a:t>Nyköpingsregionen</a:t>
            </a:r>
          </a:p>
          <a:p>
            <a:pPr marL="0" indent="0">
              <a:lnSpc>
                <a:spcPct val="90000"/>
              </a:lnSpc>
              <a:buNone/>
            </a:pPr>
            <a:r>
              <a:rPr lang="sv-SE" altLang="sv-SE" dirty="0" smtClean="0">
                <a:ea typeface="ＭＳ Ｐゴシック" panose="020B0600070205080204" pitchFamily="34" charset="-128"/>
              </a:rPr>
              <a:t>finns mitt i Sveriges tillväxtstråk.</a:t>
            </a:r>
          </a:p>
        </p:txBody>
      </p:sp>
      <p:sp>
        <p:nvSpPr>
          <p:cNvPr id="10" name="textruta 9"/>
          <p:cNvSpPr txBox="1"/>
          <p:nvPr/>
        </p:nvSpPr>
        <p:spPr>
          <a:xfrm>
            <a:off x="580422" y="2888782"/>
            <a:ext cx="3685282" cy="1600438"/>
          </a:xfrm>
          <a:prstGeom prst="rect">
            <a:avLst/>
          </a:prstGeom>
          <a:noFill/>
        </p:spPr>
        <p:txBody>
          <a:bodyPr wrap="square" rtlCol="0">
            <a:spAutoFit/>
          </a:bodyPr>
          <a:lstStyle/>
          <a:p>
            <a:pPr marL="285750" indent="-285750">
              <a:buFont typeface="Arial"/>
              <a:buChar char="•"/>
            </a:pPr>
            <a:r>
              <a:rPr lang="sv-SE" sz="2000" dirty="0"/>
              <a:t>R</a:t>
            </a:r>
            <a:r>
              <a:rPr lang="sv-SE" sz="2000" dirty="0" smtClean="0"/>
              <a:t>ekord i befolkningsökning tre år i rad (2013-2015).</a:t>
            </a:r>
          </a:p>
          <a:p>
            <a:pPr marL="285750" indent="-285750">
              <a:buFont typeface="Arial"/>
              <a:buChar char="•"/>
            </a:pPr>
            <a:r>
              <a:rPr lang="sv-SE" sz="2000" dirty="0" smtClean="0"/>
              <a:t>Flest nya bostäder/capita i landet</a:t>
            </a:r>
          </a:p>
          <a:p>
            <a:r>
              <a:rPr lang="sv-SE" dirty="0" smtClean="0"/>
              <a:t> </a:t>
            </a:r>
            <a:endParaRPr lang="sv-SE" dirty="0"/>
          </a:p>
        </p:txBody>
      </p:sp>
    </p:spTree>
    <p:extLst>
      <p:ext uri="{BB962C8B-B14F-4D97-AF65-F5344CB8AC3E}">
        <p14:creationId xmlns:p14="http://schemas.microsoft.com/office/powerpoint/2010/main" val="12555464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973666" y="1547995"/>
            <a:ext cx="3400778" cy="3762010"/>
          </a:xfrm>
        </p:spPr>
        <p:txBody>
          <a:bodyPr>
            <a:normAutofit/>
          </a:bodyPr>
          <a:lstStyle/>
          <a:p>
            <a:r>
              <a:rPr lang="sv-SE" sz="1800" dirty="0"/>
              <a:t>Tillväxten i regionen ligger långt över </a:t>
            </a:r>
            <a:r>
              <a:rPr lang="sv-SE" sz="1800" dirty="0" smtClean="0"/>
              <a:t>landets </a:t>
            </a:r>
            <a:r>
              <a:rPr lang="sv-SE" sz="1800" dirty="0"/>
              <a:t>genomsnitt och antalet invånare ökar snabbt. Redan idag finns 4 000 små, medelstora och mycket stora företag inom olika branscher. </a:t>
            </a:r>
            <a:r>
              <a:rPr lang="sv-SE" sz="1800" dirty="0" smtClean="0"/>
              <a:t>Det </a:t>
            </a:r>
            <a:r>
              <a:rPr lang="sv-SE" sz="1800" dirty="0"/>
              <a:t>ger en bredd i näringslivet och innebär stora samarbets- och nätverksmöjligheter för dig som företagare. </a:t>
            </a:r>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11</a:t>
            </a:fld>
            <a:endParaRPr lang="sv-SE"/>
          </a:p>
        </p:txBody>
      </p:sp>
      <p:pic>
        <p:nvPicPr>
          <p:cNvPr id="7" name="Platshållare för bild 6" descr="e.toll_4097final korr.jpg"/>
          <p:cNvPicPr>
            <a:picLocks noGrp="1" noChangeAspect="1"/>
          </p:cNvPicPr>
          <p:nvPr>
            <p:ph type="pic" idx="13"/>
          </p:nvPr>
        </p:nvPicPr>
        <p:blipFill>
          <a:blip r:embed="rId2">
            <a:extLst>
              <a:ext uri="{28A0092B-C50C-407E-A947-70E740481C1C}">
                <a14:useLocalDpi xmlns:a14="http://schemas.microsoft.com/office/drawing/2010/main" val="0"/>
              </a:ext>
            </a:extLst>
          </a:blip>
          <a:srcRect t="3635" b="3635"/>
          <a:stretch>
            <a:fillRect/>
          </a:stretch>
        </p:blipFill>
        <p:spPr>
          <a:xfrm>
            <a:off x="4613274" y="465667"/>
            <a:ext cx="4530726" cy="6074351"/>
          </a:xfrm>
        </p:spPr>
      </p:pic>
    </p:spTree>
    <p:extLst>
      <p:ext uri="{BB962C8B-B14F-4D97-AF65-F5344CB8AC3E}">
        <p14:creationId xmlns:p14="http://schemas.microsoft.com/office/powerpoint/2010/main" val="16010393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73666" y="1015656"/>
            <a:ext cx="7241432" cy="1470025"/>
          </a:xfrm>
        </p:spPr>
        <p:txBody>
          <a:bodyPr>
            <a:normAutofit/>
          </a:bodyPr>
          <a:lstStyle/>
          <a:p>
            <a:r>
              <a:rPr lang="sv-SE" dirty="0"/>
              <a:t>Vid kusten en timme söder om Stockholm. </a:t>
            </a:r>
          </a:p>
        </p:txBody>
      </p:sp>
      <p:sp>
        <p:nvSpPr>
          <p:cNvPr id="4" name="Platshållare för datum 3"/>
          <p:cNvSpPr>
            <a:spLocks noGrp="1"/>
          </p:cNvSpPr>
          <p:nvPr>
            <p:ph type="dt" sz="half" idx="10"/>
          </p:nvPr>
        </p:nvSpPr>
        <p:spPr/>
        <p:txBody>
          <a:bodyPr/>
          <a:lstStyle/>
          <a:p>
            <a:fld id="{41294475-016C-AE4E-98FA-F1B4730925E1}"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2</a:t>
            </a:fld>
            <a:endParaRPr lang="sv-SE"/>
          </a:p>
        </p:txBody>
      </p:sp>
      <p:pic>
        <p:nvPicPr>
          <p:cNvPr id="7" name="Platshållare för bild 6" descr="Kartan.jpg"/>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13631" t="19896" b="7121"/>
          <a:stretch/>
        </p:blipFill>
        <p:spPr>
          <a:xfrm>
            <a:off x="4568454" y="2665586"/>
            <a:ext cx="4305106" cy="3643050"/>
          </a:xfrm>
        </p:spPr>
      </p:pic>
      <p:sp>
        <p:nvSpPr>
          <p:cNvPr id="9" name="Underrubrik 2"/>
          <p:cNvSpPr txBox="1">
            <a:spLocks/>
          </p:cNvSpPr>
          <p:nvPr/>
        </p:nvSpPr>
        <p:spPr>
          <a:xfrm>
            <a:off x="973665" y="2508785"/>
            <a:ext cx="5673661" cy="346020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sz="2000" dirty="0" smtClean="0"/>
              <a:t>Nyköpingsregionen är en del av Stockholmsregionen och utgör ett nav för näringslivet i regionen genom sin isfria djuphamn, närheten till järnväg och motorväg, samt till </a:t>
            </a:r>
          </a:p>
          <a:p>
            <a:r>
              <a:rPr lang="sv-SE" sz="2000" dirty="0" smtClean="0"/>
              <a:t>Stockholm Skavsta Airport. </a:t>
            </a:r>
            <a:endParaRPr lang="sv-SE" sz="2000" dirty="0"/>
          </a:p>
        </p:txBody>
      </p:sp>
      <p:sp>
        <p:nvSpPr>
          <p:cNvPr id="10" name="textruta 9"/>
          <p:cNvSpPr txBox="1"/>
          <p:nvPr/>
        </p:nvSpPr>
        <p:spPr>
          <a:xfrm>
            <a:off x="5157960" y="4146482"/>
            <a:ext cx="1545091" cy="369332"/>
          </a:xfrm>
          <a:prstGeom prst="rect">
            <a:avLst/>
          </a:prstGeom>
          <a:noFill/>
        </p:spPr>
        <p:txBody>
          <a:bodyPr wrap="square" rtlCol="0">
            <a:spAutoFit/>
          </a:bodyPr>
          <a:lstStyle/>
          <a:p>
            <a:r>
              <a:rPr lang="sv-SE" dirty="0" smtClean="0"/>
              <a:t>Nyköping</a:t>
            </a:r>
            <a:endParaRPr lang="sv-SE" dirty="0"/>
          </a:p>
        </p:txBody>
      </p:sp>
      <p:sp>
        <p:nvSpPr>
          <p:cNvPr id="11" name="textruta 10"/>
          <p:cNvSpPr txBox="1"/>
          <p:nvPr/>
        </p:nvSpPr>
        <p:spPr>
          <a:xfrm>
            <a:off x="6647327" y="5127332"/>
            <a:ext cx="1379635" cy="369332"/>
          </a:xfrm>
          <a:prstGeom prst="rect">
            <a:avLst/>
          </a:prstGeom>
          <a:noFill/>
        </p:spPr>
        <p:txBody>
          <a:bodyPr wrap="square" rtlCol="0">
            <a:spAutoFit/>
          </a:bodyPr>
          <a:lstStyle/>
          <a:p>
            <a:r>
              <a:rPr lang="sv-SE" dirty="0" smtClean="0"/>
              <a:t>Oxelösund</a:t>
            </a:r>
            <a:endParaRPr lang="sv-SE" dirty="0"/>
          </a:p>
        </p:txBody>
      </p:sp>
    </p:spTree>
    <p:extLst>
      <p:ext uri="{BB962C8B-B14F-4D97-AF65-F5344CB8AC3E}">
        <p14:creationId xmlns:p14="http://schemas.microsoft.com/office/powerpoint/2010/main" val="3602843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641251"/>
            <a:ext cx="7182555" cy="1411193"/>
          </a:xfrm>
        </p:spPr>
        <p:txBody>
          <a:bodyPr>
            <a:normAutofit/>
          </a:bodyPr>
          <a:lstStyle/>
          <a:p>
            <a:r>
              <a:rPr lang="sv-SE" dirty="0"/>
              <a:t>Stockholm Skavsta </a:t>
            </a:r>
            <a:r>
              <a:rPr lang="sv-SE" dirty="0" smtClean="0"/>
              <a:t>Airport </a:t>
            </a:r>
            <a:r>
              <a:rPr lang="sv-SE" dirty="0"/>
              <a:t>är </a:t>
            </a:r>
            <a:r>
              <a:rPr lang="sv-SE" dirty="0" smtClean="0"/>
              <a:t>aldrig längre än 20 minuter bort. Det är en </a:t>
            </a:r>
            <a:r>
              <a:rPr lang="sv-SE" dirty="0"/>
              <a:t>av landets största flygplatser med ett stort </a:t>
            </a:r>
            <a:r>
              <a:rPr lang="sv-SE" dirty="0" smtClean="0"/>
              <a:t>upptagnings-område </a:t>
            </a:r>
            <a:r>
              <a:rPr lang="sv-SE" dirty="0"/>
              <a:t>både norr och söder om vår region. Från Skavsta når du ett stort antal destinationer runt om i Europa. </a:t>
            </a:r>
          </a:p>
        </p:txBody>
      </p:sp>
      <p:pic>
        <p:nvPicPr>
          <p:cNvPr id="6" name="Platshållare för bild 5" descr="Bild.planet.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756"/>
          <a:stretch/>
        </p:blipFill>
        <p:spPr>
          <a:xfrm>
            <a:off x="1001889" y="789882"/>
            <a:ext cx="7182555" cy="3882730"/>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3</a:t>
            </a:fld>
            <a:endParaRPr lang="sv-SE"/>
          </a:p>
        </p:txBody>
      </p:sp>
    </p:spTree>
    <p:extLst>
      <p:ext uri="{BB962C8B-B14F-4D97-AF65-F5344CB8AC3E}">
        <p14:creationId xmlns:p14="http://schemas.microsoft.com/office/powerpoint/2010/main" val="3256503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B722F61-006E-B14A-BCE1-11AA9345A888}" type="datetime1">
              <a:rPr lang="sv-SE" smtClean="0"/>
              <a:t>15-12-14</a:t>
            </a:fld>
            <a:endParaRPr lang="sv-SE"/>
          </a:p>
        </p:txBody>
      </p:sp>
      <p:sp>
        <p:nvSpPr>
          <p:cNvPr id="3" name="Platshållare för bildnummer 2"/>
          <p:cNvSpPr>
            <a:spLocks noGrp="1"/>
          </p:cNvSpPr>
          <p:nvPr>
            <p:ph type="sldNum" sz="quarter" idx="12"/>
          </p:nvPr>
        </p:nvSpPr>
        <p:spPr/>
        <p:txBody>
          <a:bodyPr/>
          <a:lstStyle/>
          <a:p>
            <a:fld id="{35C186A9-F6F3-2448-8B59-9AB8357FE6FB}" type="slidenum">
              <a:rPr lang="sv-SE" smtClean="0"/>
              <a:t>4</a:t>
            </a:fld>
            <a:endParaRPr lang="sv-SE"/>
          </a:p>
        </p:txBody>
      </p:sp>
      <p:pic>
        <p:nvPicPr>
          <p:cNvPr id="5" name="Bildobjekt 4" descr="Euro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706" y="662674"/>
            <a:ext cx="5753888" cy="5715577"/>
          </a:xfrm>
          <a:prstGeom prst="rect">
            <a:avLst/>
          </a:prstGeom>
        </p:spPr>
      </p:pic>
    </p:spTree>
    <p:extLst>
      <p:ext uri="{BB962C8B-B14F-4D97-AF65-F5344CB8AC3E}">
        <p14:creationId xmlns:p14="http://schemas.microsoft.com/office/powerpoint/2010/main" val="6293004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672612"/>
            <a:ext cx="7182555" cy="1473911"/>
          </a:xfrm>
        </p:spPr>
        <p:txBody>
          <a:bodyPr>
            <a:normAutofit fontScale="90000"/>
          </a:bodyPr>
          <a:lstStyle/>
          <a:p>
            <a:r>
              <a:rPr lang="sv-SE" dirty="0"/>
              <a:t>Höghastighetsjärnvägen </a:t>
            </a:r>
            <a:r>
              <a:rPr lang="sv-SE" dirty="0" err="1"/>
              <a:t>Ostlänken</a:t>
            </a:r>
            <a:r>
              <a:rPr lang="sv-SE" dirty="0"/>
              <a:t> är ett av Sveriges största </a:t>
            </a:r>
            <a:r>
              <a:rPr lang="sv-SE" dirty="0" smtClean="0"/>
              <a:t>samhälls-</a:t>
            </a:r>
            <a:br>
              <a:rPr lang="sv-SE" dirty="0" smtClean="0"/>
            </a:br>
            <a:r>
              <a:rPr lang="sv-SE" dirty="0" smtClean="0"/>
              <a:t>utvecklingsprojekt</a:t>
            </a:r>
            <a:r>
              <a:rPr lang="sv-SE" dirty="0"/>
              <a:t>. Bygget genererar tillväxt och skapar affärsmöjligheter inom många branscher under hela byggperioden fram till år 2028. När banan står klar har restiden mellan Nyköping och Stockholm minskat till ca 40 minuter. </a:t>
            </a:r>
          </a:p>
        </p:txBody>
      </p:sp>
      <p:pic>
        <p:nvPicPr>
          <p:cNvPr id="6" name="Platshållare för bild 5" descr="Bild.järnväg.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756"/>
          <a:stretch/>
        </p:blipFill>
        <p:spPr>
          <a:xfrm>
            <a:off x="1001889" y="805562"/>
            <a:ext cx="7182555" cy="3882731"/>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5</a:t>
            </a:fld>
            <a:endParaRPr lang="sv-SE"/>
          </a:p>
        </p:txBody>
      </p:sp>
    </p:spTree>
    <p:extLst>
      <p:ext uri="{BB962C8B-B14F-4D97-AF65-F5344CB8AC3E}">
        <p14:creationId xmlns:p14="http://schemas.microsoft.com/office/powerpoint/2010/main" val="6906809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547171"/>
            <a:ext cx="7182555" cy="1050940"/>
          </a:xfrm>
        </p:spPr>
        <p:txBody>
          <a:bodyPr>
            <a:normAutofit/>
          </a:bodyPr>
          <a:lstStyle/>
          <a:p>
            <a:r>
              <a:rPr lang="sv-SE" sz="1800" dirty="0"/>
              <a:t>Vårt läge vid E4:an 10 mil söder om Stockholm breddar möjligheterna till pendling och affärer, och ger tillsammans med järnväg och djuphamn bra förutsättningar för effektiv logistik. </a:t>
            </a:r>
          </a:p>
        </p:txBody>
      </p:sp>
      <p:pic>
        <p:nvPicPr>
          <p:cNvPr id="6" name="Platshållare för bild 5" descr="Bild.väge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756"/>
          <a:stretch/>
        </p:blipFill>
        <p:spPr>
          <a:xfrm>
            <a:off x="1001889" y="789883"/>
            <a:ext cx="7182555" cy="3882730"/>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6</a:t>
            </a:fld>
            <a:endParaRPr lang="sv-SE"/>
          </a:p>
        </p:txBody>
      </p:sp>
    </p:spTree>
    <p:extLst>
      <p:ext uri="{BB962C8B-B14F-4D97-AF65-F5344CB8AC3E}">
        <p14:creationId xmlns:p14="http://schemas.microsoft.com/office/powerpoint/2010/main" val="3291310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682903"/>
            <a:ext cx="7182555" cy="1474297"/>
          </a:xfrm>
        </p:spPr>
        <p:txBody>
          <a:bodyPr>
            <a:normAutofit fontScale="90000"/>
          </a:bodyPr>
          <a:lstStyle/>
          <a:p>
            <a:r>
              <a:rPr lang="sv-SE" dirty="0" smtClean="0"/>
              <a:t>Tio minuter från E4:n finns Oxelösunds </a:t>
            </a:r>
            <a:r>
              <a:rPr lang="sv-SE" dirty="0"/>
              <a:t>isfria </a:t>
            </a:r>
            <a:r>
              <a:rPr lang="sv-SE" dirty="0" smtClean="0"/>
              <a:t>djuphamn, som </a:t>
            </a:r>
            <a:r>
              <a:rPr lang="sv-SE" dirty="0"/>
              <a:t>har både järnväg och motorväg i direkt anslutning till kajen. Suveräna transportmöjligheter, bra infrastruktur, ett djup på 16,5 m och god varvskompetens är några av anledningarna till att många företag inom yrkessjöfart och den marina fritidssektorn har etablerats här. </a:t>
            </a:r>
          </a:p>
        </p:txBody>
      </p:sp>
      <p:pic>
        <p:nvPicPr>
          <p:cNvPr id="6" name="Platshållare för bild 5" descr="Bild.båte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756"/>
          <a:stretch/>
        </p:blipFill>
        <p:spPr>
          <a:xfrm>
            <a:off x="1001889" y="805562"/>
            <a:ext cx="7182555" cy="3882730"/>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7</a:t>
            </a:fld>
            <a:endParaRPr lang="sv-SE"/>
          </a:p>
        </p:txBody>
      </p:sp>
    </p:spTree>
    <p:extLst>
      <p:ext uri="{BB962C8B-B14F-4D97-AF65-F5344CB8AC3E}">
        <p14:creationId xmlns:p14="http://schemas.microsoft.com/office/powerpoint/2010/main" val="2234574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714263"/>
            <a:ext cx="7182555" cy="894140"/>
          </a:xfrm>
        </p:spPr>
        <p:txBody>
          <a:bodyPr>
            <a:normAutofit fontScale="90000"/>
          </a:bodyPr>
          <a:lstStyle/>
          <a:p>
            <a:r>
              <a:rPr lang="sv-SE" dirty="0"/>
              <a:t>Du som ska etablera din verksamhet behöver tillgång till bra lokaler, byggklar mark och en bra miljö att bo och leva i. Kanske nära havet? </a:t>
            </a:r>
            <a:br>
              <a:rPr lang="sv-SE" dirty="0"/>
            </a:br>
            <a:r>
              <a:rPr lang="sv-SE" dirty="0"/>
              <a:t>Allt det hittar du här. </a:t>
            </a:r>
          </a:p>
        </p:txBody>
      </p:sp>
      <p:pic>
        <p:nvPicPr>
          <p:cNvPr id="6" name="Platshållare för bild 5" descr="Bild.huset.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756"/>
          <a:stretch/>
        </p:blipFill>
        <p:spPr>
          <a:xfrm>
            <a:off x="1001889" y="805562"/>
            <a:ext cx="7182555" cy="3882730"/>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8</a:t>
            </a:fld>
            <a:endParaRPr lang="sv-SE"/>
          </a:p>
        </p:txBody>
      </p:sp>
    </p:spTree>
    <p:extLst>
      <p:ext uri="{BB962C8B-B14F-4D97-AF65-F5344CB8AC3E}">
        <p14:creationId xmlns:p14="http://schemas.microsoft.com/office/powerpoint/2010/main" val="27422469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1889" y="4609893"/>
            <a:ext cx="7182555" cy="1270458"/>
          </a:xfrm>
        </p:spPr>
        <p:txBody>
          <a:bodyPr>
            <a:normAutofit fontScale="90000"/>
          </a:bodyPr>
          <a:lstStyle/>
          <a:p>
            <a:r>
              <a:rPr lang="sv-SE" dirty="0"/>
              <a:t>När det är dags att rekrytera, bredda eller växa finns det ovanligt gott om kompetens i regionen. På Campus Nyköping är alla yrkeshögskole-utbildningar framtagna helt efter arbetsmarknadens behov och inom pendlingsavstånd finns flera av landets bästa högskolor och universitet. </a:t>
            </a:r>
          </a:p>
        </p:txBody>
      </p:sp>
      <p:pic>
        <p:nvPicPr>
          <p:cNvPr id="6" name="Platshållare för bild 5" descr="Bild.trappan.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08" b="-320"/>
          <a:stretch/>
        </p:blipFill>
        <p:spPr>
          <a:xfrm>
            <a:off x="1001889" y="805563"/>
            <a:ext cx="7182555" cy="3867050"/>
          </a:xfrm>
        </p:spPr>
      </p:pic>
      <p:sp>
        <p:nvSpPr>
          <p:cNvPr id="4" name="Platshållare för datum 3"/>
          <p:cNvSpPr>
            <a:spLocks noGrp="1"/>
          </p:cNvSpPr>
          <p:nvPr>
            <p:ph type="dt" sz="half" idx="10"/>
          </p:nvPr>
        </p:nvSpPr>
        <p:spPr/>
        <p:txBody>
          <a:bodyPr/>
          <a:lstStyle/>
          <a:p>
            <a:fld id="{9A360BE8-C4C0-4F44-80E5-A851ABC21794}" type="datetime1">
              <a:rPr lang="sv-SE" smtClean="0"/>
              <a:t>15-12-14</a:t>
            </a:fld>
            <a:endParaRPr lang="sv-SE"/>
          </a:p>
        </p:txBody>
      </p:sp>
      <p:sp>
        <p:nvSpPr>
          <p:cNvPr id="5" name="Platshållare för bildnummer 4"/>
          <p:cNvSpPr>
            <a:spLocks noGrp="1"/>
          </p:cNvSpPr>
          <p:nvPr>
            <p:ph type="sldNum" sz="quarter" idx="12"/>
          </p:nvPr>
        </p:nvSpPr>
        <p:spPr/>
        <p:txBody>
          <a:bodyPr/>
          <a:lstStyle/>
          <a:p>
            <a:fld id="{35C186A9-F6F3-2448-8B59-9AB8357FE6FB}" type="slidenum">
              <a:rPr lang="sv-SE" smtClean="0"/>
              <a:t>9</a:t>
            </a:fld>
            <a:endParaRPr lang="sv-SE"/>
          </a:p>
        </p:txBody>
      </p:sp>
    </p:spTree>
    <p:extLst>
      <p:ext uri="{BB962C8B-B14F-4D97-AF65-F5344CB8AC3E}">
        <p14:creationId xmlns:p14="http://schemas.microsoft.com/office/powerpoint/2010/main" val="3103078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Standardtema.thmx</Template>
  <TotalTime>399</TotalTime>
  <Words>358</Words>
  <Application>Microsoft Macintosh PowerPoint</Application>
  <PresentationFormat>Bildspel på skärmen (4:3)</PresentationFormat>
  <Paragraphs>40</Paragraphs>
  <Slides>11</Slides>
  <Notes>0</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Standardtema</vt:lpstr>
      <vt:lpstr>Där företag växer och människor trivs.</vt:lpstr>
      <vt:lpstr>Vid kusten en timme söder om Stockholm. </vt:lpstr>
      <vt:lpstr>Stockholm Skavsta Airport är aldrig längre än 20 minuter bort. Det är en av landets största flygplatser med ett stort upptagnings-område både norr och söder om vår region. Från Skavsta når du ett stort antal destinationer runt om i Europa. </vt:lpstr>
      <vt:lpstr>PowerPoint-presentation</vt:lpstr>
      <vt:lpstr>Höghastighetsjärnvägen Ostlänken är ett av Sveriges största samhälls- utvecklingsprojekt. Bygget genererar tillväxt och skapar affärsmöjligheter inom många branscher under hela byggperioden fram till år 2028. När banan står klar har restiden mellan Nyköping och Stockholm minskat till ca 40 minuter. </vt:lpstr>
      <vt:lpstr>Vårt läge vid E4:an 10 mil söder om Stockholm breddar möjligheterna till pendling och affärer, och ger tillsammans med järnväg och djuphamn bra förutsättningar för effektiv logistik. </vt:lpstr>
      <vt:lpstr>Tio minuter från E4:n finns Oxelösunds isfria djuphamn, som har både järnväg och motorväg i direkt anslutning till kajen. Suveräna transportmöjligheter, bra infrastruktur, ett djup på 16,5 m och god varvskompetens är några av anledningarna till att många företag inom yrkessjöfart och den marina fritidssektorn har etablerats här. </vt:lpstr>
      <vt:lpstr>Du som ska etablera din verksamhet behöver tillgång till bra lokaler, byggklar mark och en bra miljö att bo och leva i. Kanske nära havet?  Allt det hittar du här. </vt:lpstr>
      <vt:lpstr>När det är dags att rekrytera, bredda eller växa finns det ovanligt gott om kompetens i regionen. På Campus Nyköping är alla yrkeshögskole-utbildningar framtagna helt efter arbetsmarknadens behov och inom pendlingsavstånd finns flera av landets bästa högskolor och universitet. </vt:lpstr>
      <vt:lpstr>PowerPoint-presentation</vt:lpstr>
      <vt:lpstr>PowerPoint-presentation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Max</dc:creator>
  <cp:lastModifiedBy>Kerstin Aviander</cp:lastModifiedBy>
  <cp:revision>36</cp:revision>
  <dcterms:created xsi:type="dcterms:W3CDTF">2015-10-09T10:06:38Z</dcterms:created>
  <dcterms:modified xsi:type="dcterms:W3CDTF">2015-12-14T08:23:49Z</dcterms:modified>
</cp:coreProperties>
</file>